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Catamaran Heavy" panose="020B0604020202020204" charset="0"/>
      <p:regular r:id="rId13"/>
    </p:embeddedFont>
    <p:embeddedFont>
      <p:font typeface="Chakra Petch" panose="020B0604020202020204" charset="-34"/>
      <p:regular r:id="rId14"/>
    </p:embeddedFont>
    <p:embeddedFont>
      <p:font typeface="Chakra Petch Bold" panose="020B0604020202020204" charset="-3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hyperlink" Target="https://www.kaggle.com/datasets/kyanyoga/sample-sales-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D43"/>
        </a:solidFill>
        <a:effectLst/>
      </p:bgPr>
    </p:bg>
    <p:spTree>
      <p:nvGrpSpPr>
        <p:cNvPr id="1" name=""/>
        <p:cNvGrpSpPr/>
        <p:nvPr/>
      </p:nvGrpSpPr>
      <p:grpSpPr>
        <a:xfrm>
          <a:off x="0" y="0"/>
          <a:ext cx="0" cy="0"/>
          <a:chOff x="0" y="0"/>
          <a:chExt cx="0" cy="0"/>
        </a:xfrm>
      </p:grpSpPr>
      <p:sp>
        <p:nvSpPr>
          <p:cNvPr id="2" name="Freeform 2"/>
          <p:cNvSpPr/>
          <p:nvPr/>
        </p:nvSpPr>
        <p:spPr>
          <a:xfrm>
            <a:off x="278003" y="263146"/>
            <a:ext cx="4858740" cy="4939569"/>
          </a:xfrm>
          <a:custGeom>
            <a:avLst/>
            <a:gdLst/>
            <a:ahLst/>
            <a:cxnLst/>
            <a:rect l="l" t="t" r="r" b="b"/>
            <a:pathLst>
              <a:path w="4858740" h="4939569">
                <a:moveTo>
                  <a:pt x="0" y="0"/>
                </a:moveTo>
                <a:lnTo>
                  <a:pt x="4858739" y="0"/>
                </a:lnTo>
                <a:lnTo>
                  <a:pt x="4858739" y="4939569"/>
                </a:lnTo>
                <a:lnTo>
                  <a:pt x="0" y="493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533400" y="4552100"/>
            <a:ext cx="4011292" cy="5102940"/>
          </a:xfrm>
          <a:custGeom>
            <a:avLst/>
            <a:gdLst/>
            <a:ahLst/>
            <a:cxnLst/>
            <a:rect l="l" t="t" r="r" b="b"/>
            <a:pathLst>
              <a:path w="4011292" h="5102940">
                <a:moveTo>
                  <a:pt x="0" y="0"/>
                </a:moveTo>
                <a:lnTo>
                  <a:pt x="4011292" y="0"/>
                </a:lnTo>
                <a:lnTo>
                  <a:pt x="4011292" y="5102940"/>
                </a:lnTo>
                <a:lnTo>
                  <a:pt x="0" y="51029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873553" y="3506148"/>
            <a:ext cx="13351849" cy="3597422"/>
            <a:chOff x="0" y="0"/>
            <a:chExt cx="17802465" cy="4796563"/>
          </a:xfrm>
        </p:grpSpPr>
        <p:sp>
          <p:nvSpPr>
            <p:cNvPr id="5" name="TextBox 5"/>
            <p:cNvSpPr txBox="1"/>
            <p:nvPr/>
          </p:nvSpPr>
          <p:spPr>
            <a:xfrm>
              <a:off x="0" y="85725"/>
              <a:ext cx="17802465" cy="3522779"/>
            </a:xfrm>
            <a:prstGeom prst="rect">
              <a:avLst/>
            </a:prstGeom>
          </p:spPr>
          <p:txBody>
            <a:bodyPr lIns="0" tIns="0" rIns="0" bIns="0" rtlCol="0" anchor="t">
              <a:spAutoFit/>
            </a:bodyPr>
            <a:lstStyle/>
            <a:p>
              <a:pPr algn="ctr">
                <a:lnSpc>
                  <a:spcPts val="10012"/>
                </a:lnSpc>
              </a:pPr>
              <a:r>
                <a:rPr lang="en-US" sz="9102" b="1" u="sng">
                  <a:solidFill>
                    <a:srgbClr val="171717"/>
                  </a:solidFill>
                  <a:latin typeface="Catamaran Heavy"/>
                  <a:ea typeface="Catamaran Heavy"/>
                  <a:cs typeface="Catamaran Heavy"/>
                  <a:sym typeface="Catamaran Heavy"/>
                </a:rPr>
                <a:t>SALES &amp; PROFIT PERFORMANCE</a:t>
              </a:r>
            </a:p>
          </p:txBody>
        </p:sp>
        <p:sp>
          <p:nvSpPr>
            <p:cNvPr id="6" name="TextBox 6"/>
            <p:cNvSpPr txBox="1"/>
            <p:nvPr/>
          </p:nvSpPr>
          <p:spPr>
            <a:xfrm>
              <a:off x="1718390" y="4097037"/>
              <a:ext cx="14365684" cy="699526"/>
            </a:xfrm>
            <a:prstGeom prst="rect">
              <a:avLst/>
            </a:prstGeom>
          </p:spPr>
          <p:txBody>
            <a:bodyPr lIns="0" tIns="0" rIns="0" bIns="0" rtlCol="0" anchor="t">
              <a:spAutoFit/>
            </a:bodyPr>
            <a:lstStyle/>
            <a:p>
              <a:pPr algn="ctr">
                <a:lnSpc>
                  <a:spcPts val="4049"/>
                </a:lnSpc>
              </a:pPr>
              <a:r>
                <a:rPr lang="en-US" sz="3681">
                  <a:solidFill>
                    <a:srgbClr val="171717"/>
                  </a:solidFill>
                  <a:latin typeface="Chakra Petch"/>
                  <a:ea typeface="Chakra Petch"/>
                  <a:cs typeface="Chakra Petch"/>
                  <a:sym typeface="Chakra Petch"/>
                </a:rPr>
                <a:t>YASH NIVAS NAIK</a:t>
              </a:r>
            </a:p>
          </p:txBody>
        </p:sp>
      </p:grpSp>
      <p:sp>
        <p:nvSpPr>
          <p:cNvPr id="7" name="Freeform 7"/>
          <p:cNvSpPr/>
          <p:nvPr/>
        </p:nvSpPr>
        <p:spPr>
          <a:xfrm>
            <a:off x="14814965" y="520700"/>
            <a:ext cx="2444335" cy="2842250"/>
          </a:xfrm>
          <a:custGeom>
            <a:avLst/>
            <a:gdLst/>
            <a:ahLst/>
            <a:cxnLst/>
            <a:rect l="l" t="t" r="r" b="b"/>
            <a:pathLst>
              <a:path w="2444335" h="2842250">
                <a:moveTo>
                  <a:pt x="0" y="0"/>
                </a:moveTo>
                <a:lnTo>
                  <a:pt x="2444335" y="0"/>
                </a:lnTo>
                <a:lnTo>
                  <a:pt x="2444335" y="2842250"/>
                </a:lnTo>
                <a:lnTo>
                  <a:pt x="0" y="2842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877252" y="883861"/>
            <a:ext cx="3500215" cy="1686019"/>
          </a:xfrm>
          <a:custGeom>
            <a:avLst/>
            <a:gdLst/>
            <a:ahLst/>
            <a:cxnLst/>
            <a:rect l="l" t="t" r="r" b="b"/>
            <a:pathLst>
              <a:path w="3500215" h="1686019">
                <a:moveTo>
                  <a:pt x="0" y="0"/>
                </a:moveTo>
                <a:lnTo>
                  <a:pt x="3500215" y="0"/>
                </a:lnTo>
                <a:lnTo>
                  <a:pt x="3500215" y="1686019"/>
                </a:lnTo>
                <a:lnTo>
                  <a:pt x="0" y="1686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831588" y="6672512"/>
            <a:ext cx="3091758" cy="3351005"/>
          </a:xfrm>
          <a:custGeom>
            <a:avLst/>
            <a:gdLst/>
            <a:ahLst/>
            <a:cxnLst/>
            <a:rect l="l" t="t" r="r" b="b"/>
            <a:pathLst>
              <a:path w="3091758" h="3351005">
                <a:moveTo>
                  <a:pt x="0" y="0"/>
                </a:moveTo>
                <a:lnTo>
                  <a:pt x="3091758" y="0"/>
                </a:lnTo>
                <a:lnTo>
                  <a:pt x="3091758" y="3351005"/>
                </a:lnTo>
                <a:lnTo>
                  <a:pt x="0" y="33510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F1"/>
        </a:solidFill>
        <a:effectLst/>
      </p:bgPr>
    </p:bg>
    <p:spTree>
      <p:nvGrpSpPr>
        <p:cNvPr id="1" name=""/>
        <p:cNvGrpSpPr/>
        <p:nvPr/>
      </p:nvGrpSpPr>
      <p:grpSpPr>
        <a:xfrm>
          <a:off x="0" y="0"/>
          <a:ext cx="0" cy="0"/>
          <a:chOff x="0" y="0"/>
          <a:chExt cx="0" cy="0"/>
        </a:xfrm>
      </p:grpSpPr>
      <p:sp>
        <p:nvSpPr>
          <p:cNvPr id="2" name="Freeform 2"/>
          <p:cNvSpPr/>
          <p:nvPr/>
        </p:nvSpPr>
        <p:spPr>
          <a:xfrm>
            <a:off x="522092" y="1584810"/>
            <a:ext cx="3062243" cy="2423294"/>
          </a:xfrm>
          <a:custGeom>
            <a:avLst/>
            <a:gdLst/>
            <a:ahLst/>
            <a:cxnLst/>
            <a:rect l="l" t="t" r="r" b="b"/>
            <a:pathLst>
              <a:path w="3062243" h="2423294">
                <a:moveTo>
                  <a:pt x="0" y="0"/>
                </a:moveTo>
                <a:lnTo>
                  <a:pt x="3062243" y="0"/>
                </a:lnTo>
                <a:lnTo>
                  <a:pt x="3062243" y="2423294"/>
                </a:lnTo>
                <a:lnTo>
                  <a:pt x="0" y="2423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97689" y="7278445"/>
            <a:ext cx="3878092" cy="1868039"/>
          </a:xfrm>
          <a:custGeom>
            <a:avLst/>
            <a:gdLst/>
            <a:ahLst/>
            <a:cxnLst/>
            <a:rect l="l" t="t" r="r" b="b"/>
            <a:pathLst>
              <a:path w="3878092" h="1868039">
                <a:moveTo>
                  <a:pt x="0" y="0"/>
                </a:moveTo>
                <a:lnTo>
                  <a:pt x="3878092" y="0"/>
                </a:lnTo>
                <a:lnTo>
                  <a:pt x="3878092" y="1868038"/>
                </a:lnTo>
                <a:lnTo>
                  <a:pt x="0" y="186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31046" y="6304233"/>
            <a:ext cx="2444335" cy="2842250"/>
          </a:xfrm>
          <a:custGeom>
            <a:avLst/>
            <a:gdLst/>
            <a:ahLst/>
            <a:cxnLst/>
            <a:rect l="l" t="t" r="r" b="b"/>
            <a:pathLst>
              <a:path w="2444335" h="2842250">
                <a:moveTo>
                  <a:pt x="0" y="0"/>
                </a:moveTo>
                <a:lnTo>
                  <a:pt x="2444335" y="0"/>
                </a:lnTo>
                <a:lnTo>
                  <a:pt x="2444335" y="2842250"/>
                </a:lnTo>
                <a:lnTo>
                  <a:pt x="0" y="2842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66346" y="2703297"/>
            <a:ext cx="9304534" cy="4944301"/>
          </a:xfrm>
          <a:custGeom>
            <a:avLst/>
            <a:gdLst/>
            <a:ahLst/>
            <a:cxnLst/>
            <a:rect l="l" t="t" r="r" b="b"/>
            <a:pathLst>
              <a:path w="9304534" h="4944301">
                <a:moveTo>
                  <a:pt x="0" y="0"/>
                </a:moveTo>
                <a:lnTo>
                  <a:pt x="9304534" y="0"/>
                </a:lnTo>
                <a:lnTo>
                  <a:pt x="9304534" y="4944301"/>
                </a:lnTo>
                <a:lnTo>
                  <a:pt x="0" y="4944301"/>
                </a:lnTo>
                <a:lnTo>
                  <a:pt x="0" y="0"/>
                </a:lnTo>
                <a:close/>
              </a:path>
            </a:pathLst>
          </a:custGeom>
          <a:blipFill>
            <a:blip r:embed="rId8"/>
            <a:stretch>
              <a:fillRect r="-21459"/>
            </a:stretch>
          </a:blipFill>
        </p:spPr>
      </p:sp>
      <p:grpSp>
        <p:nvGrpSpPr>
          <p:cNvPr id="6" name="Group 6"/>
          <p:cNvGrpSpPr/>
          <p:nvPr/>
        </p:nvGrpSpPr>
        <p:grpSpPr>
          <a:xfrm>
            <a:off x="10283238" y="1926757"/>
            <a:ext cx="7482670" cy="6285707"/>
            <a:chOff x="0" y="0"/>
            <a:chExt cx="9976893" cy="8380942"/>
          </a:xfrm>
        </p:grpSpPr>
        <p:sp>
          <p:nvSpPr>
            <p:cNvPr id="7" name="TextBox 7"/>
            <p:cNvSpPr txBox="1"/>
            <p:nvPr/>
          </p:nvSpPr>
          <p:spPr>
            <a:xfrm>
              <a:off x="0" y="0"/>
              <a:ext cx="9976893" cy="3650858"/>
            </a:xfrm>
            <a:prstGeom prst="rect">
              <a:avLst/>
            </a:prstGeom>
          </p:spPr>
          <p:txBody>
            <a:bodyPr lIns="0" tIns="0" rIns="0" bIns="0" rtlCol="0" anchor="t">
              <a:spAutoFit/>
            </a:bodyPr>
            <a:lstStyle/>
            <a:p>
              <a:pPr algn="l">
                <a:lnSpc>
                  <a:spcPts val="10688"/>
                </a:lnSpc>
              </a:pPr>
              <a:r>
                <a:rPr lang="en-US" sz="8907" b="1" u="sng">
                  <a:solidFill>
                    <a:srgbClr val="171717"/>
                  </a:solidFill>
                  <a:latin typeface="Catamaran Heavy"/>
                  <a:ea typeface="Catamaran Heavy"/>
                  <a:cs typeface="Catamaran Heavy"/>
                  <a:sym typeface="Catamaran Heavy"/>
                </a:rPr>
                <a:t>THE</a:t>
              </a:r>
            </a:p>
            <a:p>
              <a:pPr algn="l">
                <a:lnSpc>
                  <a:spcPts val="10688"/>
                </a:lnSpc>
              </a:pPr>
              <a:r>
                <a:rPr lang="en-US" sz="8907" b="1" u="sng">
                  <a:solidFill>
                    <a:srgbClr val="171717"/>
                  </a:solidFill>
                  <a:latin typeface="Catamaran Heavy"/>
                  <a:ea typeface="Catamaran Heavy"/>
                  <a:cs typeface="Catamaran Heavy"/>
                  <a:sym typeface="Catamaran Heavy"/>
                </a:rPr>
                <a:t>DATASET</a:t>
              </a:r>
            </a:p>
          </p:txBody>
        </p:sp>
        <p:sp>
          <p:nvSpPr>
            <p:cNvPr id="8" name="TextBox 8"/>
            <p:cNvSpPr txBox="1"/>
            <p:nvPr/>
          </p:nvSpPr>
          <p:spPr>
            <a:xfrm>
              <a:off x="0" y="4024981"/>
              <a:ext cx="9976893" cy="308523"/>
            </a:xfrm>
            <a:prstGeom prst="rect">
              <a:avLst/>
            </a:prstGeom>
          </p:spPr>
          <p:txBody>
            <a:bodyPr lIns="0" tIns="0" rIns="0" bIns="0" rtlCol="0" anchor="t">
              <a:spAutoFit/>
            </a:bodyPr>
            <a:lstStyle/>
            <a:p>
              <a:pPr algn="l">
                <a:lnSpc>
                  <a:spcPts val="1822"/>
                </a:lnSpc>
              </a:pPr>
              <a:r>
                <a:rPr lang="en-US" sz="1518" u="sng" spc="30">
                  <a:solidFill>
                    <a:srgbClr val="FF3131"/>
                  </a:solidFill>
                  <a:latin typeface="Chakra Petch"/>
                  <a:ea typeface="Chakra Petch"/>
                  <a:cs typeface="Chakra Petch"/>
                  <a:sym typeface="Chakra Petch"/>
                  <a:hlinkClick r:id="rId9" tooltip="https://www.kaggle.com/datasets/kyanyoga/sample-sales-data"/>
                </a:rPr>
                <a:t>https://www.kaggle.com/datasets/kyanyoga/sample-sales-data</a:t>
              </a:r>
            </a:p>
          </p:txBody>
        </p:sp>
        <p:sp>
          <p:nvSpPr>
            <p:cNvPr id="9" name="TextBox 9"/>
            <p:cNvSpPr txBox="1"/>
            <p:nvPr/>
          </p:nvSpPr>
          <p:spPr>
            <a:xfrm>
              <a:off x="0" y="4792133"/>
              <a:ext cx="9976893" cy="3588809"/>
            </a:xfrm>
            <a:prstGeom prst="rect">
              <a:avLst/>
            </a:prstGeom>
          </p:spPr>
          <p:txBody>
            <a:bodyPr lIns="0" tIns="0" rIns="0" bIns="0" rtlCol="0" anchor="t">
              <a:spAutoFit/>
            </a:bodyPr>
            <a:lstStyle/>
            <a:p>
              <a:pPr algn="r">
                <a:lnSpc>
                  <a:spcPts val="3643"/>
                </a:lnSpc>
              </a:pPr>
              <a:r>
                <a:rPr lang="en-US" sz="1821">
                  <a:solidFill>
                    <a:srgbClr val="171717"/>
                  </a:solidFill>
                  <a:latin typeface="Chakra Petch"/>
                  <a:ea typeface="Chakra Petch"/>
                  <a:cs typeface="Chakra Petch"/>
                  <a:sym typeface="Chakra Petch"/>
                </a:rPr>
                <a:t>The dataset is rich in features for detailed customer and geographical sales analysis, containing a total of 25 columns. It covers key numerical metrics such as SALES and QUANTITYORDERED, temporal dimensions (ORDERDATE, YEAR_ID), and extensive categorical data for segmentation, including PRODUCTLINE, DEALSIZE, and specific customer contact details.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3057299" y="1067018"/>
            <a:ext cx="11163640" cy="2112395"/>
            <a:chOff x="0" y="0"/>
            <a:chExt cx="14884853" cy="2816526"/>
          </a:xfrm>
        </p:grpSpPr>
        <p:sp>
          <p:nvSpPr>
            <p:cNvPr id="3" name="TextBox 3"/>
            <p:cNvSpPr txBox="1"/>
            <p:nvPr/>
          </p:nvSpPr>
          <p:spPr>
            <a:xfrm>
              <a:off x="0" y="0"/>
              <a:ext cx="14884853" cy="1803400"/>
            </a:xfrm>
            <a:prstGeom prst="rect">
              <a:avLst/>
            </a:prstGeom>
          </p:spPr>
          <p:txBody>
            <a:bodyPr lIns="0" tIns="0" rIns="0" bIns="0" rtlCol="0" anchor="t">
              <a:spAutoFit/>
            </a:bodyPr>
            <a:lstStyle/>
            <a:p>
              <a:pPr algn="l">
                <a:lnSpc>
                  <a:spcPts val="10560"/>
                </a:lnSpc>
              </a:pPr>
              <a:r>
                <a:rPr lang="en-US" sz="8800" b="1" u="sng" dirty="0">
                  <a:solidFill>
                    <a:srgbClr val="FFF4F1"/>
                  </a:solidFill>
                  <a:latin typeface="Catamaran Heavy"/>
                  <a:ea typeface="Catamaran Heavy"/>
                  <a:cs typeface="Catamaran Heavy"/>
                  <a:sym typeface="Catamaran Heavy"/>
                </a:rPr>
                <a:t>DASHBOARD</a:t>
              </a:r>
            </a:p>
          </p:txBody>
        </p:sp>
        <p:sp>
          <p:nvSpPr>
            <p:cNvPr id="4" name="TextBox 4"/>
            <p:cNvSpPr txBox="1"/>
            <p:nvPr/>
          </p:nvSpPr>
          <p:spPr>
            <a:xfrm>
              <a:off x="0" y="2159301"/>
              <a:ext cx="12636806" cy="657225"/>
            </a:xfrm>
            <a:prstGeom prst="rect">
              <a:avLst/>
            </a:prstGeom>
          </p:spPr>
          <p:txBody>
            <a:bodyPr lIns="0" tIns="0" rIns="0" bIns="0" rtlCol="0" anchor="t">
              <a:spAutoFit/>
            </a:bodyPr>
            <a:lstStyle/>
            <a:p>
              <a:pPr algn="l">
                <a:lnSpc>
                  <a:spcPts val="3840"/>
                </a:lnSpc>
              </a:pPr>
              <a:endParaRPr/>
            </a:p>
          </p:txBody>
        </p:sp>
      </p:grpSp>
      <p:sp>
        <p:nvSpPr>
          <p:cNvPr id="5" name="Freeform 5"/>
          <p:cNvSpPr/>
          <p:nvPr/>
        </p:nvSpPr>
        <p:spPr>
          <a:xfrm>
            <a:off x="15987422" y="-371743"/>
            <a:ext cx="2133743" cy="2481097"/>
          </a:xfrm>
          <a:custGeom>
            <a:avLst/>
            <a:gdLst/>
            <a:ahLst/>
            <a:cxnLst/>
            <a:rect l="l" t="t" r="r" b="b"/>
            <a:pathLst>
              <a:path w="2133743" h="2481097">
                <a:moveTo>
                  <a:pt x="0" y="0"/>
                </a:moveTo>
                <a:lnTo>
                  <a:pt x="2133743" y="0"/>
                </a:lnTo>
                <a:lnTo>
                  <a:pt x="2133743" y="2481097"/>
                </a:lnTo>
                <a:lnTo>
                  <a:pt x="0" y="2481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06917" y="190500"/>
            <a:ext cx="2739363" cy="2864156"/>
          </a:xfrm>
          <a:custGeom>
            <a:avLst/>
            <a:gdLst/>
            <a:ahLst/>
            <a:cxnLst/>
            <a:rect l="l" t="t" r="r" b="b"/>
            <a:pathLst>
              <a:path w="2739363" h="2864156">
                <a:moveTo>
                  <a:pt x="0" y="0"/>
                </a:moveTo>
                <a:lnTo>
                  <a:pt x="2739363" y="0"/>
                </a:lnTo>
                <a:lnTo>
                  <a:pt x="2739363" y="2864155"/>
                </a:lnTo>
                <a:lnTo>
                  <a:pt x="0" y="2864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25864" y="2364935"/>
            <a:ext cx="12822597" cy="6651722"/>
          </a:xfrm>
          <a:custGeom>
            <a:avLst/>
            <a:gdLst/>
            <a:ahLst/>
            <a:cxnLst/>
            <a:rect l="l" t="t" r="r" b="b"/>
            <a:pathLst>
              <a:path w="12822597" h="6651722">
                <a:moveTo>
                  <a:pt x="0" y="0"/>
                </a:moveTo>
                <a:lnTo>
                  <a:pt x="12822598" y="0"/>
                </a:lnTo>
                <a:lnTo>
                  <a:pt x="12822598" y="6651722"/>
                </a:lnTo>
                <a:lnTo>
                  <a:pt x="0" y="6651722"/>
                </a:lnTo>
                <a:lnTo>
                  <a:pt x="0" y="0"/>
                </a:lnTo>
                <a:close/>
              </a:path>
            </a:pathLst>
          </a:custGeom>
          <a:blipFill>
            <a:blip r:embed="rId6"/>
            <a:stretch>
              <a:fillRect/>
            </a:stretch>
          </a:blipFill>
        </p:spPr>
      </p:sp>
      <p:sp>
        <p:nvSpPr>
          <p:cNvPr id="8" name="TextBox 8"/>
          <p:cNvSpPr txBox="1"/>
          <p:nvPr/>
        </p:nvSpPr>
        <p:spPr>
          <a:xfrm>
            <a:off x="13248462" y="2742046"/>
            <a:ext cx="4767984" cy="5421738"/>
          </a:xfrm>
          <a:prstGeom prst="rect">
            <a:avLst/>
          </a:prstGeom>
        </p:spPr>
        <p:txBody>
          <a:bodyPr lIns="0" tIns="0" rIns="0" bIns="0" rtlCol="0" anchor="t">
            <a:spAutoFit/>
          </a:bodyPr>
          <a:lstStyle/>
          <a:p>
            <a:pPr algn="r">
              <a:lnSpc>
                <a:spcPts val="3109"/>
              </a:lnSpc>
              <a:spcBef>
                <a:spcPct val="0"/>
              </a:spcBef>
            </a:pPr>
            <a:r>
              <a:rPr lang="en-US" sz="2221" b="1">
                <a:solidFill>
                  <a:srgbClr val="FFF4F1"/>
                </a:solidFill>
                <a:latin typeface="Chakra Petch Bold"/>
                <a:ea typeface="Chakra Petch Bold"/>
                <a:cs typeface="Chakra Petch Bold"/>
                <a:sym typeface="Chakra Petch Bold"/>
              </a:rPr>
              <a:t>THIS FINANCIAL SUMMARY SHOWS A DATASET WITH A 40.21% PROFIT MARGIN AND AN AVERAGE ORDER VALUE (AOV) OF $32,680. THE TIME SERIES INDICATES VOLATILE ACTUAL SALES OVER THE ANALYSIS PERIOD (2003–2006), BUT A GENERALLY UPWARD TREND IN ESTIMATED PROFIT. THE GEOGRAPHIC AND PRODUCT-LINE BREAKDOWNS CLEARLY IDENTIFY THE MAJOR SALES DRIVERS (CLASSIC CARS AND THE US MARKET).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F1"/>
        </a:solidFill>
        <a:effectLst/>
      </p:bgPr>
    </p:bg>
    <p:spTree>
      <p:nvGrpSpPr>
        <p:cNvPr id="1" name=""/>
        <p:cNvGrpSpPr/>
        <p:nvPr/>
      </p:nvGrpSpPr>
      <p:grpSpPr>
        <a:xfrm>
          <a:off x="0" y="0"/>
          <a:ext cx="0" cy="0"/>
          <a:chOff x="0" y="0"/>
          <a:chExt cx="0" cy="0"/>
        </a:xfrm>
      </p:grpSpPr>
      <p:sp>
        <p:nvSpPr>
          <p:cNvPr id="2" name="Freeform 2"/>
          <p:cNvSpPr/>
          <p:nvPr/>
        </p:nvSpPr>
        <p:spPr>
          <a:xfrm>
            <a:off x="353985" y="595723"/>
            <a:ext cx="2343589" cy="2725104"/>
          </a:xfrm>
          <a:custGeom>
            <a:avLst/>
            <a:gdLst/>
            <a:ahLst/>
            <a:cxnLst/>
            <a:rect l="l" t="t" r="r" b="b"/>
            <a:pathLst>
              <a:path w="2343589" h="2725104">
                <a:moveTo>
                  <a:pt x="0" y="0"/>
                </a:moveTo>
                <a:lnTo>
                  <a:pt x="2343590" y="0"/>
                </a:lnTo>
                <a:lnTo>
                  <a:pt x="2343590" y="2725104"/>
                </a:lnTo>
                <a:lnTo>
                  <a:pt x="0" y="272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55130" y="6573329"/>
            <a:ext cx="3432870" cy="3721954"/>
          </a:xfrm>
          <a:custGeom>
            <a:avLst/>
            <a:gdLst/>
            <a:ahLst/>
            <a:cxnLst/>
            <a:rect l="l" t="t" r="r" b="b"/>
            <a:pathLst>
              <a:path w="3432870" h="3721954">
                <a:moveTo>
                  <a:pt x="0" y="0"/>
                </a:moveTo>
                <a:lnTo>
                  <a:pt x="3432870" y="0"/>
                </a:lnTo>
                <a:lnTo>
                  <a:pt x="3432870" y="3721953"/>
                </a:lnTo>
                <a:lnTo>
                  <a:pt x="0" y="3721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59307" y="595723"/>
            <a:ext cx="14522119" cy="7605960"/>
          </a:xfrm>
          <a:custGeom>
            <a:avLst/>
            <a:gdLst/>
            <a:ahLst/>
            <a:cxnLst/>
            <a:rect l="l" t="t" r="r" b="b"/>
            <a:pathLst>
              <a:path w="14522119" h="7605960">
                <a:moveTo>
                  <a:pt x="0" y="0"/>
                </a:moveTo>
                <a:lnTo>
                  <a:pt x="14522119" y="0"/>
                </a:lnTo>
                <a:lnTo>
                  <a:pt x="14522119" y="7605960"/>
                </a:lnTo>
                <a:lnTo>
                  <a:pt x="0" y="7605960"/>
                </a:lnTo>
                <a:lnTo>
                  <a:pt x="0" y="0"/>
                </a:lnTo>
                <a:close/>
              </a:path>
            </a:pathLst>
          </a:custGeom>
          <a:blipFill>
            <a:blip r:embed="rId6"/>
            <a:stretch>
              <a:fillRect t="-45" b="-45"/>
            </a:stretch>
          </a:blipFill>
        </p:spPr>
      </p:sp>
      <p:sp>
        <p:nvSpPr>
          <p:cNvPr id="5" name="TextBox 5"/>
          <p:cNvSpPr txBox="1"/>
          <p:nvPr/>
        </p:nvSpPr>
        <p:spPr>
          <a:xfrm>
            <a:off x="353985" y="8603952"/>
            <a:ext cx="13371523" cy="1277375"/>
          </a:xfrm>
          <a:prstGeom prst="rect">
            <a:avLst/>
          </a:prstGeom>
        </p:spPr>
        <p:txBody>
          <a:bodyPr lIns="0" tIns="0" rIns="0" bIns="0" rtlCol="0" anchor="t">
            <a:spAutoFit/>
          </a:bodyPr>
          <a:lstStyle/>
          <a:p>
            <a:pPr algn="l">
              <a:lnSpc>
                <a:spcPts val="2568"/>
              </a:lnSpc>
              <a:spcBef>
                <a:spcPct val="0"/>
              </a:spcBef>
            </a:pPr>
            <a:r>
              <a:rPr lang="en-US" sz="1834" b="1">
                <a:solidFill>
                  <a:srgbClr val="D3784D"/>
                </a:solidFill>
                <a:latin typeface="Chakra Petch Bold"/>
                <a:ea typeface="Chakra Petch Bold"/>
                <a:cs typeface="Chakra Petch Bold"/>
                <a:sym typeface="Chakra Petch Bold"/>
              </a:rPr>
              <a:t>THE VISUALIZATION HIGHLIGHTS PERIODS OF HIGH SALES VARIABILITY, PARTICULARLY A MAJOR SPIKE IN LATE 2005 WHERE ACTUAL SALES EXCEEDED 1.2 MILLION, AND INDICATES THAT THE ACTUAL PROFIT GENERALLY TRACKS THE ESTIMATED PROFIT, THOUGH THE DIFFERENCE BETWEEN THEM (THE SHADED AREA) WIDENS DURING AND AFTER THE 2005 PEAK.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BD43"/>
        </a:solidFill>
        <a:effectLst/>
      </p:bgPr>
    </p:bg>
    <p:spTree>
      <p:nvGrpSpPr>
        <p:cNvPr id="1" name=""/>
        <p:cNvGrpSpPr/>
        <p:nvPr/>
      </p:nvGrpSpPr>
      <p:grpSpPr>
        <a:xfrm>
          <a:off x="0" y="0"/>
          <a:ext cx="0" cy="0"/>
          <a:chOff x="0" y="0"/>
          <a:chExt cx="0" cy="0"/>
        </a:xfrm>
      </p:grpSpPr>
      <p:sp>
        <p:nvSpPr>
          <p:cNvPr id="2" name="Freeform 2"/>
          <p:cNvSpPr/>
          <p:nvPr/>
        </p:nvSpPr>
        <p:spPr>
          <a:xfrm>
            <a:off x="12372449" y="4990324"/>
            <a:ext cx="5032203" cy="5032203"/>
          </a:xfrm>
          <a:custGeom>
            <a:avLst/>
            <a:gdLst/>
            <a:ahLst/>
            <a:cxnLst/>
            <a:rect l="l" t="t" r="r" b="b"/>
            <a:pathLst>
              <a:path w="5032203" h="5032203">
                <a:moveTo>
                  <a:pt x="0" y="0"/>
                </a:moveTo>
                <a:lnTo>
                  <a:pt x="5032203" y="0"/>
                </a:lnTo>
                <a:lnTo>
                  <a:pt x="5032203" y="5032203"/>
                </a:lnTo>
                <a:lnTo>
                  <a:pt x="0" y="50322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1672925">
            <a:off x="15144128" y="2749396"/>
            <a:ext cx="3409240" cy="3695107"/>
          </a:xfrm>
          <a:custGeom>
            <a:avLst/>
            <a:gdLst/>
            <a:ahLst/>
            <a:cxnLst/>
            <a:rect l="l" t="t" r="r" b="b"/>
            <a:pathLst>
              <a:path w="3409240" h="3695107">
                <a:moveTo>
                  <a:pt x="0" y="0"/>
                </a:moveTo>
                <a:lnTo>
                  <a:pt x="3409240" y="0"/>
                </a:lnTo>
                <a:lnTo>
                  <a:pt x="3409240" y="3695108"/>
                </a:lnTo>
                <a:lnTo>
                  <a:pt x="0" y="36951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Freeform 4"/>
          <p:cNvSpPr/>
          <p:nvPr/>
        </p:nvSpPr>
        <p:spPr>
          <a:xfrm>
            <a:off x="514350" y="2056612"/>
            <a:ext cx="14521166" cy="7551006"/>
          </a:xfrm>
          <a:custGeom>
            <a:avLst/>
            <a:gdLst/>
            <a:ahLst/>
            <a:cxnLst/>
            <a:rect l="l" t="t" r="r" b="b"/>
            <a:pathLst>
              <a:path w="14521166" h="7551006">
                <a:moveTo>
                  <a:pt x="0" y="0"/>
                </a:moveTo>
                <a:lnTo>
                  <a:pt x="14521166" y="0"/>
                </a:lnTo>
                <a:lnTo>
                  <a:pt x="14521166" y="7551006"/>
                </a:lnTo>
                <a:lnTo>
                  <a:pt x="0" y="7551006"/>
                </a:lnTo>
                <a:lnTo>
                  <a:pt x="0" y="0"/>
                </a:lnTo>
                <a:close/>
              </a:path>
            </a:pathLst>
          </a:custGeom>
          <a:blipFill>
            <a:blip r:embed="rId6"/>
            <a:stretch>
              <a:fillRect/>
            </a:stretch>
          </a:blipFill>
        </p:spPr>
      </p:sp>
      <p:sp>
        <p:nvSpPr>
          <p:cNvPr id="5" name="TextBox 5"/>
          <p:cNvSpPr txBox="1"/>
          <p:nvPr/>
        </p:nvSpPr>
        <p:spPr>
          <a:xfrm>
            <a:off x="514350" y="686607"/>
            <a:ext cx="17773650" cy="976630"/>
          </a:xfrm>
          <a:prstGeom prst="rect">
            <a:avLst/>
          </a:prstGeom>
        </p:spPr>
        <p:txBody>
          <a:bodyPr lIns="0" tIns="0" rIns="0" bIns="0" rtlCol="0" anchor="t">
            <a:spAutoFit/>
          </a:bodyPr>
          <a:lstStyle/>
          <a:p>
            <a:pPr algn="l">
              <a:lnSpc>
                <a:spcPts val="3919"/>
              </a:lnSpc>
              <a:spcBef>
                <a:spcPct val="0"/>
              </a:spcBef>
            </a:pPr>
            <a:r>
              <a:rPr lang="en-US" sz="2799" b="1">
                <a:solidFill>
                  <a:srgbClr val="D25C22"/>
                </a:solidFill>
                <a:latin typeface="Chakra Petch Bold"/>
                <a:ea typeface="Chakra Petch Bold"/>
                <a:cs typeface="Chakra Petch Bold"/>
                <a:sym typeface="Chakra Petch Bold"/>
              </a:rPr>
              <a:t>THIS BAR CHART RANKS THE SALES PERFORMANCE BY PRODUCT LINE, SHOWING THAT CLASSIC CARS ARE THE TOP-SELLING PRODUCT LINE BY A LARGE MARGIN, WITH SALES APPROACHING 400,000.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3004818">
            <a:off x="106967" y="6408189"/>
            <a:ext cx="2332765" cy="2967612"/>
          </a:xfrm>
          <a:custGeom>
            <a:avLst/>
            <a:gdLst/>
            <a:ahLst/>
            <a:cxnLst/>
            <a:rect l="l" t="t" r="r" b="b"/>
            <a:pathLst>
              <a:path w="2332765" h="2967612">
                <a:moveTo>
                  <a:pt x="0" y="0"/>
                </a:moveTo>
                <a:lnTo>
                  <a:pt x="2332765" y="0"/>
                </a:lnTo>
                <a:lnTo>
                  <a:pt x="2332765" y="2967612"/>
                </a:lnTo>
                <a:lnTo>
                  <a:pt x="0" y="2967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49299" y="2179850"/>
            <a:ext cx="14879618" cy="7730832"/>
          </a:xfrm>
          <a:custGeom>
            <a:avLst/>
            <a:gdLst/>
            <a:ahLst/>
            <a:cxnLst/>
            <a:rect l="l" t="t" r="r" b="b"/>
            <a:pathLst>
              <a:path w="14879618" h="7730832">
                <a:moveTo>
                  <a:pt x="0" y="0"/>
                </a:moveTo>
                <a:lnTo>
                  <a:pt x="14879618" y="0"/>
                </a:lnTo>
                <a:lnTo>
                  <a:pt x="14879618" y="7730832"/>
                </a:lnTo>
                <a:lnTo>
                  <a:pt x="0" y="7730832"/>
                </a:lnTo>
                <a:lnTo>
                  <a:pt x="0" y="0"/>
                </a:lnTo>
                <a:close/>
              </a:path>
            </a:pathLst>
          </a:custGeom>
          <a:blipFill>
            <a:blip r:embed="rId4"/>
            <a:stretch>
              <a:fillRect t="-162" b="-162"/>
            </a:stretch>
          </a:blipFill>
        </p:spPr>
      </p:sp>
      <p:sp>
        <p:nvSpPr>
          <p:cNvPr id="4" name="TextBox 4"/>
          <p:cNvSpPr txBox="1"/>
          <p:nvPr/>
        </p:nvSpPr>
        <p:spPr>
          <a:xfrm>
            <a:off x="1163375" y="632061"/>
            <a:ext cx="16565542" cy="1329154"/>
          </a:xfrm>
          <a:prstGeom prst="rect">
            <a:avLst/>
          </a:prstGeom>
        </p:spPr>
        <p:txBody>
          <a:bodyPr lIns="0" tIns="0" rIns="0" bIns="0" rtlCol="0" anchor="t">
            <a:spAutoFit/>
          </a:bodyPr>
          <a:lstStyle/>
          <a:p>
            <a:pPr algn="r">
              <a:lnSpc>
                <a:spcPts val="3550"/>
              </a:lnSpc>
              <a:spcBef>
                <a:spcPct val="0"/>
              </a:spcBef>
            </a:pPr>
            <a:r>
              <a:rPr lang="en-US" sz="2536" b="1">
                <a:solidFill>
                  <a:srgbClr val="FFFEFE"/>
                </a:solidFill>
                <a:latin typeface="Chakra Petch Bold"/>
                <a:ea typeface="Chakra Petch Bold"/>
                <a:cs typeface="Chakra Petch Bold"/>
                <a:sym typeface="Chakra Petch Bold"/>
              </a:rPr>
              <a:t>THE MAP REVEALS THAT SALES ARE HIGHLY CONCENTRATED IN NORTH AMERICA AND EUROPE, WITH THE COLOR INTENSITY (RED HUES) INDICATING HIGH SALES VOLUME IN MAJOR US CITIES AND VARIOUS EUROPEAN COUNTRIES, WHILE OTHER CONTINENTS SHOW MINIMAL RECORDED SALES.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F1"/>
        </a:solidFill>
        <a:effectLst/>
      </p:bgPr>
    </p:bg>
    <p:spTree>
      <p:nvGrpSpPr>
        <p:cNvPr id="1" name=""/>
        <p:cNvGrpSpPr/>
        <p:nvPr/>
      </p:nvGrpSpPr>
      <p:grpSpPr>
        <a:xfrm>
          <a:off x="0" y="0"/>
          <a:ext cx="0" cy="0"/>
          <a:chOff x="0" y="0"/>
          <a:chExt cx="0" cy="0"/>
        </a:xfrm>
      </p:grpSpPr>
      <p:sp>
        <p:nvSpPr>
          <p:cNvPr id="2" name="TextBox 2"/>
          <p:cNvSpPr txBox="1"/>
          <p:nvPr/>
        </p:nvSpPr>
        <p:spPr>
          <a:xfrm>
            <a:off x="8648201" y="2754529"/>
            <a:ext cx="17018055" cy="4284688"/>
          </a:xfrm>
          <a:prstGeom prst="rect">
            <a:avLst/>
          </a:prstGeom>
        </p:spPr>
        <p:txBody>
          <a:bodyPr lIns="0" tIns="0" rIns="0" bIns="0" rtlCol="0" anchor="t">
            <a:spAutoFit/>
          </a:bodyPr>
          <a:lstStyle/>
          <a:p>
            <a:pPr algn="l">
              <a:lnSpc>
                <a:spcPts val="16726"/>
              </a:lnSpc>
            </a:pPr>
            <a:r>
              <a:rPr lang="en-US" sz="13938" b="1" u="sng">
                <a:solidFill>
                  <a:srgbClr val="171717"/>
                </a:solidFill>
                <a:latin typeface="Catamaran Heavy"/>
                <a:ea typeface="Catamaran Heavy"/>
                <a:cs typeface="Catamaran Heavy"/>
                <a:sym typeface="Catamaran Heavy"/>
              </a:rPr>
              <a:t>THANK</a:t>
            </a:r>
          </a:p>
          <a:p>
            <a:pPr algn="l">
              <a:lnSpc>
                <a:spcPts val="16726"/>
              </a:lnSpc>
            </a:pPr>
            <a:r>
              <a:rPr lang="en-US" sz="13938" b="1" u="sng">
                <a:solidFill>
                  <a:srgbClr val="171717"/>
                </a:solidFill>
                <a:latin typeface="Catamaran Heavy"/>
                <a:ea typeface="Catamaran Heavy"/>
                <a:cs typeface="Catamaran Heavy"/>
                <a:sym typeface="Catamaran Heavy"/>
              </a:rPr>
              <a:t>YOU</a:t>
            </a:r>
          </a:p>
        </p:txBody>
      </p:sp>
      <p:sp>
        <p:nvSpPr>
          <p:cNvPr id="3" name="Freeform 3"/>
          <p:cNvSpPr/>
          <p:nvPr/>
        </p:nvSpPr>
        <p:spPr>
          <a:xfrm>
            <a:off x="3742017" y="2314279"/>
            <a:ext cx="4464610" cy="5384946"/>
          </a:xfrm>
          <a:custGeom>
            <a:avLst/>
            <a:gdLst/>
            <a:ahLst/>
            <a:cxnLst/>
            <a:rect l="l" t="t" r="r" b="b"/>
            <a:pathLst>
              <a:path w="4464610" h="5384946">
                <a:moveTo>
                  <a:pt x="0" y="0"/>
                </a:moveTo>
                <a:lnTo>
                  <a:pt x="4464610" y="0"/>
                </a:lnTo>
                <a:lnTo>
                  <a:pt x="4464610" y="5384945"/>
                </a:lnTo>
                <a:lnTo>
                  <a:pt x="0" y="5384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3681">
            <a:off x="12843007" y="5025884"/>
            <a:ext cx="1295510" cy="1763689"/>
          </a:xfrm>
          <a:custGeom>
            <a:avLst/>
            <a:gdLst/>
            <a:ahLst/>
            <a:cxnLst/>
            <a:rect l="l" t="t" r="r" b="b"/>
            <a:pathLst>
              <a:path w="1295510" h="1763689">
                <a:moveTo>
                  <a:pt x="0" y="0"/>
                </a:moveTo>
                <a:lnTo>
                  <a:pt x="1295510" y="0"/>
                </a:lnTo>
                <a:lnTo>
                  <a:pt x="1295510" y="1763689"/>
                </a:lnTo>
                <a:lnTo>
                  <a:pt x="0" y="1763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276</Words>
  <Application>Microsoft Office PowerPoint</Application>
  <PresentationFormat>Custom</PresentationFormat>
  <Paragraphs>13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Chakra Petch Bold</vt:lpstr>
      <vt:lpstr>Chakra Petch</vt:lpstr>
      <vt:lpstr>Arial</vt:lpstr>
      <vt:lpstr>Catamaran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Pink Abstract Visual Arts Class Education Presentation</dc:title>
  <cp:lastModifiedBy>Yash Naik</cp:lastModifiedBy>
  <cp:revision>2</cp:revision>
  <dcterms:created xsi:type="dcterms:W3CDTF">2006-08-16T00:00:00Z</dcterms:created>
  <dcterms:modified xsi:type="dcterms:W3CDTF">2025-09-25T11:29:15Z</dcterms:modified>
  <dc:identifier>DAGz-0gmjLI</dc:identifier>
</cp:coreProperties>
</file>